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7" r:id="rId2"/>
    <p:sldId id="262" r:id="rId3"/>
    <p:sldId id="263" r:id="rId4"/>
    <p:sldId id="268" r:id="rId5"/>
    <p:sldId id="266" r:id="rId6"/>
    <p:sldId id="265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0"/>
  </p:normalViewPr>
  <p:slideViewPr>
    <p:cSldViewPr snapToGrid="0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People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F62-8F4D-B8B8-D19350DAF67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62-8F4D-B8B8-D19350DAF671}"/>
              </c:ext>
            </c:extLst>
          </c:dPt>
          <c:cat>
            <c:strRef>
              <c:f>'[Chart in Microsoft PowerPoint]Sheet1'!$A$2:$A$3</c:f>
              <c:strCache>
                <c:ptCount val="2"/>
                <c:pt idx="0">
                  <c:v>Willing</c:v>
                </c:pt>
                <c:pt idx="1">
                  <c:v>Unwilling</c:v>
                </c:pt>
              </c:strCache>
            </c:strRef>
          </c:cat>
          <c:val>
            <c:numRef>
              <c:f>'[Chart in Microsoft PowerPoint]Sheet1'!$B$2:$B$3</c:f>
              <c:numCache>
                <c:formatCode>General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62-8F4D-B8B8-D19350DAF6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F5558-AF18-5A46-910E-2DEEABB90600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E86CB-043F-9648-8156-AA3B8EB8F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63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86CB-043F-9648-8156-AA3B8EB8FF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Connect with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 local businesses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Gain instant discounts and save money.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Directly take part in projects.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86CB-043F-9648-8156-AA3B8EB8FF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86CB-043F-9648-8156-AA3B8EB8FF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7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9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5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8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2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4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4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8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4B944-443F-EC40-8A59-D102A9DA5EAF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3D44F-E8E4-454B-B7A7-70FF78700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7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4.png"/><Relationship Id="rId5" Type="http://schemas.openxmlformats.org/officeDocument/2006/relationships/image" Target="../media/image11.jpeg"/><Relationship Id="rId10" Type="http://schemas.openxmlformats.org/officeDocument/2006/relationships/image" Target="../media/image3.png"/><Relationship Id="rId4" Type="http://schemas.openxmlformats.org/officeDocument/2006/relationships/image" Target="../media/image10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-2" y="3089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48AF20-A131-FCD9-C181-0CA3FD59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634" y="5058155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Junction X Exeter   2023</a:t>
            </a:r>
          </a:p>
          <a:p>
            <a:r>
              <a:rPr lang="en-US" dirty="0">
                <a:solidFill>
                  <a:srgbClr val="FFFFFF"/>
                </a:solidFill>
              </a:rPr>
              <a:t>By: Amy </a:t>
            </a:r>
            <a:r>
              <a:rPr lang="en-US" dirty="0" err="1">
                <a:solidFill>
                  <a:srgbClr val="FFFFFF"/>
                </a:solidFill>
              </a:rPr>
              <a:t>Stell</a:t>
            </a:r>
            <a:r>
              <a:rPr lang="en-US" dirty="0">
                <a:solidFill>
                  <a:srgbClr val="FFFFFF"/>
                </a:solidFill>
              </a:rPr>
              <a:t>, Owen Saunders, </a:t>
            </a:r>
            <a:r>
              <a:rPr lang="en-US" dirty="0" err="1">
                <a:solidFill>
                  <a:srgbClr val="FFFFFF"/>
                </a:solidFill>
              </a:rPr>
              <a:t>Kornél</a:t>
            </a:r>
            <a:r>
              <a:rPr lang="en-US" dirty="0">
                <a:solidFill>
                  <a:srgbClr val="FFFFFF"/>
                </a:solidFill>
              </a:rPr>
              <a:t> Bartha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A6BDCE-09F5-257C-9477-DDBD2EAD8E8E}"/>
              </a:ext>
            </a:extLst>
          </p:cNvPr>
          <p:cNvGrpSpPr/>
          <p:nvPr/>
        </p:nvGrpSpPr>
        <p:grpSpPr>
          <a:xfrm>
            <a:off x="658993" y="853850"/>
            <a:ext cx="10656695" cy="2727550"/>
            <a:chOff x="327649" y="701450"/>
            <a:chExt cx="11536680" cy="3032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82AE69-D7C4-D2DE-2CC6-4C5F160066D3}"/>
                </a:ext>
              </a:extLst>
            </p:cNvPr>
            <p:cNvGrpSpPr/>
            <p:nvPr/>
          </p:nvGrpSpPr>
          <p:grpSpPr>
            <a:xfrm>
              <a:off x="327649" y="701450"/>
              <a:ext cx="11536680" cy="3032760"/>
              <a:chOff x="327649" y="701450"/>
              <a:chExt cx="11536680" cy="3032760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FAB4098-ADF5-63B9-47F5-E53FAA8A0702}"/>
                  </a:ext>
                </a:extLst>
              </p:cNvPr>
              <p:cNvSpPr/>
              <p:nvPr/>
            </p:nvSpPr>
            <p:spPr>
              <a:xfrm>
                <a:off x="327649" y="701450"/>
                <a:ext cx="11536680" cy="303276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1520243-7BD4-2963-2A81-808FEF2C249F}"/>
                  </a:ext>
                </a:extLst>
              </p:cNvPr>
              <p:cNvGrpSpPr/>
              <p:nvPr/>
            </p:nvGrpSpPr>
            <p:grpSpPr>
              <a:xfrm>
                <a:off x="690265" y="1111136"/>
                <a:ext cx="10811447" cy="2487708"/>
                <a:chOff x="373910" y="1799845"/>
                <a:chExt cx="10811447" cy="248770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76CE1573-1C0C-6079-19A4-C9ED4C1C3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24213" y="1936445"/>
                  <a:ext cx="7772400" cy="180122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7AABC8D-EC8B-E201-05B2-53CC31D6F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3910" y="1799845"/>
                  <a:ext cx="10811447" cy="24877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D933FF-5587-1B89-1911-61B59602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0568" y="1111136"/>
              <a:ext cx="7772400" cy="181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60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648AF20-A131-FCD9-C181-0CA3FD590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917" y="2216152"/>
            <a:ext cx="5964106" cy="2425695"/>
          </a:xfrm>
        </p:spPr>
        <p:txBody>
          <a:bodyPr>
            <a:normAutofit/>
          </a:bodyPr>
          <a:lstStyle/>
          <a:p>
            <a:pPr algn="l"/>
            <a:r>
              <a:rPr lang="en-GB" b="0" i="0" u="none" strike="noStrike" dirty="0">
                <a:effectLst/>
              </a:rPr>
              <a:t> A recent study across 24 countries reveals 58% of adults are more mindful of their impact on the environment, and 85% said they’re willing to take personal action to combat environmental and sustainability challenges in 2021. (A. Banga, 2021)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DC292D-A17D-FD3C-0977-E53069BFA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574125"/>
              </p:ext>
            </p:extLst>
          </p:nvPr>
        </p:nvGraphicFramePr>
        <p:xfrm>
          <a:off x="7000633" y="1440713"/>
          <a:ext cx="4616450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949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30"/>
          <a:stretch/>
        </p:blipFill>
        <p:spPr>
          <a:xfrm>
            <a:off x="0" y="-2135"/>
            <a:ext cx="1219198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563039-0095-6976-E06C-1A224499608A}"/>
              </a:ext>
            </a:extLst>
          </p:cNvPr>
          <p:cNvSpPr txBox="1"/>
          <p:nvPr/>
        </p:nvSpPr>
        <p:spPr>
          <a:xfrm>
            <a:off x="5443537" y="4358371"/>
            <a:ext cx="61388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Our solution:</a:t>
            </a:r>
          </a:p>
          <a:p>
            <a:endParaRPr lang="en-GB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people with a  fun call to action.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new ideas.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ensure they remember to act.</a:t>
            </a:r>
          </a:p>
        </p:txBody>
      </p:sp>
      <p:pic>
        <p:nvPicPr>
          <p:cNvPr id="14" name="Picture 13" descr="A person holding his head&#10;&#10;Description automatically generated with low confidence">
            <a:extLst>
              <a:ext uri="{FF2B5EF4-FFF2-40B4-BE49-F238E27FC236}">
                <a16:creationId xmlns:a16="http://schemas.microsoft.com/office/drawing/2014/main" id="{39CE935E-25D2-B0FF-CEC4-824E169D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97" y="943317"/>
            <a:ext cx="3704402" cy="2469602"/>
          </a:xfrm>
          <a:prstGeom prst="rect">
            <a:avLst/>
          </a:prstGeom>
        </p:spPr>
      </p:pic>
      <p:pic>
        <p:nvPicPr>
          <p:cNvPr id="16" name="Picture 15" descr="A person holding up his middle finger&#10;&#10;Description automatically generated with medium confidence">
            <a:extLst>
              <a:ext uri="{FF2B5EF4-FFF2-40B4-BE49-F238E27FC236}">
                <a16:creationId xmlns:a16="http://schemas.microsoft.com/office/drawing/2014/main" id="{283040C6-12D6-128E-B43D-BDB514BC4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34" r="271" b="7404"/>
          <a:stretch/>
        </p:blipFill>
        <p:spPr>
          <a:xfrm>
            <a:off x="994543" y="3355408"/>
            <a:ext cx="3319461" cy="2793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EFD4D-7425-1D1A-D72D-20CC26E12233}"/>
              </a:ext>
            </a:extLst>
          </p:cNvPr>
          <p:cNvSpPr txBox="1"/>
          <p:nvPr/>
        </p:nvSpPr>
        <p:spPr>
          <a:xfrm>
            <a:off x="869568" y="461124"/>
            <a:ext cx="613886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What stops people from taking action?</a:t>
            </a:r>
          </a:p>
          <a:p>
            <a:endParaRPr lang="en-US" sz="2800" b="1" dirty="0">
              <a:solidFill>
                <a:srgbClr val="FFFFFF"/>
              </a:solidFill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don’t know what action to take.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do not have time to research new solutions. 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forget to act. </a:t>
            </a:r>
          </a:p>
        </p:txBody>
      </p:sp>
    </p:spTree>
    <p:extLst>
      <p:ext uri="{BB962C8B-B14F-4D97-AF65-F5344CB8AC3E}">
        <p14:creationId xmlns:p14="http://schemas.microsoft.com/office/powerpoint/2010/main" val="12592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713F8-A71C-CF5B-402F-D6AFFFC30773}"/>
              </a:ext>
            </a:extLst>
          </p:cNvPr>
          <p:cNvSpPr txBox="1"/>
          <p:nvPr/>
        </p:nvSpPr>
        <p:spPr>
          <a:xfrm>
            <a:off x="220454" y="299174"/>
            <a:ext cx="665278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Problems for companies who want to be more sustainable:   </a:t>
            </a:r>
          </a:p>
          <a:p>
            <a:endParaRPr lang="en-US" sz="1200" b="1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ompeting with companies 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where profit</a:t>
            </a:r>
            <a:r>
              <a:rPr lang="en-GB" sz="2000" dirty="0"/>
              <a:t> and growth are prioritised over the environment. 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Not having a platform to reach customers interested in sustainability.</a:t>
            </a:r>
            <a:endParaRPr lang="en-GB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Having to invest to be more sustainable.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330B3-4012-0CBD-09E2-A6F95A0D5120}"/>
              </a:ext>
            </a:extLst>
          </p:cNvPr>
          <p:cNvSpPr txBox="1"/>
          <p:nvPr/>
        </p:nvSpPr>
        <p:spPr>
          <a:xfrm>
            <a:off x="6095990" y="4250831"/>
            <a:ext cx="62079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the company needs:</a:t>
            </a:r>
            <a:endParaRPr lang="en-GB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en-GB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Being able to reach customers and having access to a platform which helps promote their business.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need for big investments.</a:t>
            </a:r>
          </a:p>
        </p:txBody>
      </p:sp>
      <p:pic>
        <p:nvPicPr>
          <p:cNvPr id="9" name="Picture 8" descr="A hand holding a few coins&#10;&#10;Description automatically generated with low confidence">
            <a:extLst>
              <a:ext uri="{FF2B5EF4-FFF2-40B4-BE49-F238E27FC236}">
                <a16:creationId xmlns:a16="http://schemas.microsoft.com/office/drawing/2014/main" id="{E1E7850A-7F8F-EBE2-A0CA-01212BEC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89" y="413953"/>
            <a:ext cx="4148015" cy="2755873"/>
          </a:xfrm>
          <a:prstGeom prst="rect">
            <a:avLst/>
          </a:prstGeom>
        </p:spPr>
      </p:pic>
      <p:pic>
        <p:nvPicPr>
          <p:cNvPr id="13" name="Picture 12" descr="A group of people in a building&#10;&#10;Description automatically generated with medium confidence">
            <a:extLst>
              <a:ext uri="{FF2B5EF4-FFF2-40B4-BE49-F238E27FC236}">
                <a16:creationId xmlns:a16="http://schemas.microsoft.com/office/drawing/2014/main" id="{3753021A-204E-FC5D-1BCF-B7EEAB4C9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0" y="3428999"/>
            <a:ext cx="5029050" cy="26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pic>
        <p:nvPicPr>
          <p:cNvPr id="10" name="Picture 9" descr="A picture containing text, person, indoor, preparing&#10;&#10;Description automatically generated">
            <a:extLst>
              <a:ext uri="{FF2B5EF4-FFF2-40B4-BE49-F238E27FC236}">
                <a16:creationId xmlns:a16="http://schemas.microsoft.com/office/drawing/2014/main" id="{926F9017-7BBD-06DF-2CC5-73FDCCCC4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4" r="28127" b="2"/>
          <a:stretch/>
        </p:blipFill>
        <p:spPr>
          <a:xfrm>
            <a:off x="5412876" y="2478213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9A40A-2EAD-7F59-1D2C-F80B0715A7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99" r="16699"/>
          <a:stretch/>
        </p:blipFill>
        <p:spPr>
          <a:xfrm>
            <a:off x="7597935" y="1437666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D2437F-FCAE-6ACC-F09D-38CC41DEF6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775" r="16775"/>
          <a:stretch/>
        </p:blipFill>
        <p:spPr>
          <a:xfrm>
            <a:off x="9625039" y="179522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B7B0A-C7F6-6AB7-4EC2-44FDD14F17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513" r="12513"/>
          <a:stretch/>
        </p:blipFill>
        <p:spPr>
          <a:xfrm>
            <a:off x="9753502" y="4668106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7E1FA-224E-270F-046C-A8953CF2D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147" r="19147"/>
          <a:stretch/>
        </p:blipFill>
        <p:spPr>
          <a:xfrm>
            <a:off x="7543944" y="3736357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658A1-F3F6-C61E-FEF8-9B730AAD1F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3767" r="23767"/>
          <a:stretch/>
        </p:blipFill>
        <p:spPr>
          <a:xfrm>
            <a:off x="9675012" y="2454425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ED535-ABAF-81FE-9948-357E448895F2}"/>
              </a:ext>
            </a:extLst>
          </p:cNvPr>
          <p:cNvSpPr txBox="1"/>
          <p:nvPr/>
        </p:nvSpPr>
        <p:spPr>
          <a:xfrm>
            <a:off x="357403" y="2146291"/>
            <a:ext cx="492789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Sustainify’s</a:t>
            </a:r>
            <a:r>
              <a:rPr lang="en-US" sz="2000" b="1" dirty="0"/>
              <a:t> challenges…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Encourage people to take action on sustainability.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Allow you to connect with likeminded friends.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/>
              <a:t>Provides a platform where companies can promote local sustainability initiatives.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err="1"/>
              <a:t>Incentivises</a:t>
            </a:r>
            <a:r>
              <a:rPr lang="en-US" sz="2000" dirty="0"/>
              <a:t> action with immediate rewards.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Weekly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4E4012-1D93-B037-EFF3-9CE2D0E7885F}"/>
              </a:ext>
            </a:extLst>
          </p:cNvPr>
          <p:cNvGrpSpPr/>
          <p:nvPr/>
        </p:nvGrpSpPr>
        <p:grpSpPr>
          <a:xfrm>
            <a:off x="491580" y="609600"/>
            <a:ext cx="4793716" cy="1244798"/>
            <a:chOff x="327649" y="701450"/>
            <a:chExt cx="11536680" cy="3032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2A5F58C-6EDD-7E76-F6CE-9A67717430B3}"/>
                </a:ext>
              </a:extLst>
            </p:cNvPr>
            <p:cNvGrpSpPr/>
            <p:nvPr/>
          </p:nvGrpSpPr>
          <p:grpSpPr>
            <a:xfrm>
              <a:off x="327649" y="701450"/>
              <a:ext cx="11536680" cy="3032760"/>
              <a:chOff x="327649" y="701450"/>
              <a:chExt cx="11536680" cy="3032760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E6661BE-CCE8-4B3C-475B-97D299F5DACB}"/>
                  </a:ext>
                </a:extLst>
              </p:cNvPr>
              <p:cNvSpPr/>
              <p:nvPr/>
            </p:nvSpPr>
            <p:spPr>
              <a:xfrm>
                <a:off x="327649" y="701450"/>
                <a:ext cx="11536680" cy="303276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C2A83BF-BCFE-EC8B-50A6-222BFA991777}"/>
                  </a:ext>
                </a:extLst>
              </p:cNvPr>
              <p:cNvGrpSpPr/>
              <p:nvPr/>
            </p:nvGrpSpPr>
            <p:grpSpPr>
              <a:xfrm>
                <a:off x="690265" y="1111136"/>
                <a:ext cx="10811447" cy="2487708"/>
                <a:chOff x="373910" y="1799845"/>
                <a:chExt cx="10811447" cy="2487708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CCDB32F1-C230-EC5A-22D5-A15D576EB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4213" y="1936445"/>
                  <a:ext cx="7772400" cy="180122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6785BA0-BA4E-C129-3448-FD453204FE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910" y="1799845"/>
                  <a:ext cx="10811447" cy="24877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F3F95D-85ED-8E14-B59E-CCDE38A2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0568" y="1111136"/>
              <a:ext cx="7772400" cy="181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72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30"/>
          <a:stretch/>
        </p:blipFill>
        <p:spPr>
          <a:xfrm>
            <a:off x="-17661" y="0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81858-F9F7-5165-889E-C8DB1C4AC080}"/>
              </a:ext>
            </a:extLst>
          </p:cNvPr>
          <p:cNvSpPr txBox="1"/>
          <p:nvPr/>
        </p:nvSpPr>
        <p:spPr>
          <a:xfrm>
            <a:off x="203122" y="2010306"/>
            <a:ext cx="861536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sz="2800" b="1" dirty="0"/>
              <a:t>We track  five key sustainability </a:t>
            </a:r>
            <a:r>
              <a:rPr lang="en-GB" sz="2800" b="1" dirty="0"/>
              <a:t>statistics</a:t>
            </a:r>
          </a:p>
          <a:p>
            <a:endParaRPr lang="en-GB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arabicPeriod"/>
            </a:pP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Emissions prevented in </a:t>
            </a: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kilotons of Co2 equivalent</a:t>
            </a:r>
            <a:endParaRPr lang="en-GB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400050">
              <a:buFont typeface="+mj-lt"/>
              <a:buAutoNum type="arabicPeriod"/>
            </a:pP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Water saved in litres </a:t>
            </a:r>
          </a:p>
          <a:p>
            <a:pPr marL="400050" indent="-400050">
              <a:buFont typeface="+mj-lt"/>
              <a:buAutoNum type="arabicPeriod"/>
            </a:pP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Energy saved in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kilowatts.</a:t>
            </a:r>
          </a:p>
          <a:p>
            <a:pPr marL="400050" indent="-400050">
              <a:buFont typeface="+mj-lt"/>
              <a:buAutoNum type="arabicPeriod"/>
            </a:pP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Plastic use prevented in plastic bottles.</a:t>
            </a:r>
          </a:p>
          <a:p>
            <a:pPr marL="400050" indent="-400050">
              <a:buFont typeface="+mj-lt"/>
              <a:buAutoNum type="arabicPeriod"/>
            </a:pP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Trees saved by number of trees.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021A1-A7A4-F462-6CB0-C5FBAD1BF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00" r="16800"/>
          <a:stretch/>
        </p:blipFill>
        <p:spPr>
          <a:xfrm>
            <a:off x="9664364" y="814126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79ABF-986B-8654-601D-DDE0EED4BA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799" r="16799"/>
          <a:stretch/>
        </p:blipFill>
        <p:spPr>
          <a:xfrm>
            <a:off x="7641247" y="2010306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C8CFE-725F-0357-C4F5-A1D3702C26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926" r="21926"/>
          <a:stretch/>
        </p:blipFill>
        <p:spPr>
          <a:xfrm>
            <a:off x="7772766" y="4695015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2BBE6-411D-36A5-32CF-31426F3DA3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626" r="16626"/>
          <a:stretch/>
        </p:blipFill>
        <p:spPr>
          <a:xfrm>
            <a:off x="5482155" y="3570683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6D9E9-9E2C-428D-CC75-4E2DF172151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667" r="16667"/>
          <a:stretch/>
        </p:blipFill>
        <p:spPr>
          <a:xfrm>
            <a:off x="9800339" y="3204625"/>
            <a:ext cx="2081095" cy="2081095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ED2D2-84C3-23FF-18DB-83C4EF528D3B}"/>
              </a:ext>
            </a:extLst>
          </p:cNvPr>
          <p:cNvGrpSpPr/>
          <p:nvPr/>
        </p:nvGrpSpPr>
        <p:grpSpPr>
          <a:xfrm>
            <a:off x="491580" y="609600"/>
            <a:ext cx="4793716" cy="1244798"/>
            <a:chOff x="327649" y="701450"/>
            <a:chExt cx="11536680" cy="303276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6AB8D1-C280-8930-3705-6911C8636D96}"/>
                </a:ext>
              </a:extLst>
            </p:cNvPr>
            <p:cNvGrpSpPr/>
            <p:nvPr/>
          </p:nvGrpSpPr>
          <p:grpSpPr>
            <a:xfrm>
              <a:off x="327649" y="701450"/>
              <a:ext cx="11536680" cy="3032760"/>
              <a:chOff x="327649" y="701450"/>
              <a:chExt cx="11536680" cy="303276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0C85A95-52F5-BF65-F8D1-142B3240B3A5}"/>
                  </a:ext>
                </a:extLst>
              </p:cNvPr>
              <p:cNvSpPr/>
              <p:nvPr/>
            </p:nvSpPr>
            <p:spPr>
              <a:xfrm>
                <a:off x="327649" y="701450"/>
                <a:ext cx="11536680" cy="303276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17044AD-2C9C-A798-A03F-A1B4A0DBC620}"/>
                  </a:ext>
                </a:extLst>
              </p:cNvPr>
              <p:cNvGrpSpPr/>
              <p:nvPr/>
            </p:nvGrpSpPr>
            <p:grpSpPr>
              <a:xfrm>
                <a:off x="690265" y="1111136"/>
                <a:ext cx="10811447" cy="2487708"/>
                <a:chOff x="373910" y="1799845"/>
                <a:chExt cx="10811447" cy="248770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14CBFA8D-D97C-6A99-229A-7AE98B0E93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4213" y="1936445"/>
                  <a:ext cx="7772400" cy="1801222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A0A0623-170D-157B-8C2F-2A798DD08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910" y="1799845"/>
                  <a:ext cx="10811447" cy="24877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BDF0A18-271D-CF9A-AA90-7CAD1081A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40568" y="1111136"/>
              <a:ext cx="7772400" cy="181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070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3CBB33-CAA3-7D81-72A4-8F8AB0D242C2}"/>
              </a:ext>
            </a:extLst>
          </p:cNvPr>
          <p:cNvSpPr txBox="1"/>
          <p:nvPr/>
        </p:nvSpPr>
        <p:spPr>
          <a:xfrm>
            <a:off x="7621995" y="1550082"/>
            <a:ext cx="345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object detection and image recognition to verify completing of challenges.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A800A-905B-9011-0A03-3B9F09535B76}"/>
              </a:ext>
            </a:extLst>
          </p:cNvPr>
          <p:cNvSpPr txBox="1"/>
          <p:nvPr/>
        </p:nvSpPr>
        <p:spPr>
          <a:xfrm>
            <a:off x="1115132" y="4298795"/>
            <a:ext cx="4092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Having an interface that allows us to target companies based on their values and sustainability agenda.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8FB219-1CD7-AA4E-734F-D101A454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1" y="3373847"/>
            <a:ext cx="5251422" cy="2962341"/>
          </a:xfrm>
          <a:prstGeom prst="rect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5C4B4DB-78DE-5A1F-9FD1-E4346BC33F29}"/>
              </a:ext>
            </a:extLst>
          </p:cNvPr>
          <p:cNvGrpSpPr/>
          <p:nvPr/>
        </p:nvGrpSpPr>
        <p:grpSpPr>
          <a:xfrm>
            <a:off x="474836" y="830030"/>
            <a:ext cx="6322295" cy="2308303"/>
            <a:chOff x="334535" y="1254511"/>
            <a:chExt cx="6322295" cy="23083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23ABFC-31C7-920E-5335-D5A0399811F2}"/>
                </a:ext>
              </a:extLst>
            </p:cNvPr>
            <p:cNvSpPr/>
            <p:nvPr/>
          </p:nvSpPr>
          <p:spPr>
            <a:xfrm>
              <a:off x="334535" y="1254511"/>
              <a:ext cx="6322295" cy="23083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3D50DEE-C74A-0262-F45C-216977B4F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8" t="15924" r="1" b="15424"/>
            <a:stretch/>
          </p:blipFill>
          <p:spPr>
            <a:xfrm>
              <a:off x="334535" y="1562082"/>
              <a:ext cx="6322295" cy="15433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254C52-4292-EDEF-3FF4-B3AD096F3B06}"/>
              </a:ext>
            </a:extLst>
          </p:cNvPr>
          <p:cNvSpPr txBox="1"/>
          <p:nvPr/>
        </p:nvSpPr>
        <p:spPr>
          <a:xfrm>
            <a:off x="7598137" y="521812"/>
            <a:ext cx="3457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do we do this?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73B2A36F-B797-EDEE-8F58-34EA44199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C5173-1477-C01E-71D5-B3B50181D8F0}"/>
              </a:ext>
            </a:extLst>
          </p:cNvPr>
          <p:cNvSpPr txBox="1"/>
          <p:nvPr/>
        </p:nvSpPr>
        <p:spPr>
          <a:xfrm>
            <a:off x="2388393" y="4029075"/>
            <a:ext cx="7415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Act now to show that you care, influence your community.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5D8D8-49E8-969C-9481-B5F5496CC035}"/>
              </a:ext>
            </a:extLst>
          </p:cNvPr>
          <p:cNvGrpSpPr/>
          <p:nvPr/>
        </p:nvGrpSpPr>
        <p:grpSpPr>
          <a:xfrm>
            <a:off x="960120" y="640080"/>
            <a:ext cx="10287000" cy="2682240"/>
            <a:chOff x="327649" y="701450"/>
            <a:chExt cx="11536680" cy="30327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7612B0-9A40-A230-409C-62601EF36B52}"/>
                </a:ext>
              </a:extLst>
            </p:cNvPr>
            <p:cNvGrpSpPr/>
            <p:nvPr/>
          </p:nvGrpSpPr>
          <p:grpSpPr>
            <a:xfrm>
              <a:off x="327649" y="701450"/>
              <a:ext cx="11536680" cy="3032760"/>
              <a:chOff x="327649" y="701450"/>
              <a:chExt cx="11536680" cy="303276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9808A42D-9776-585F-6F81-5DC71600E6E8}"/>
                  </a:ext>
                </a:extLst>
              </p:cNvPr>
              <p:cNvSpPr/>
              <p:nvPr/>
            </p:nvSpPr>
            <p:spPr>
              <a:xfrm>
                <a:off x="327649" y="701450"/>
                <a:ext cx="11536680" cy="303276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AB46B5-D78B-BA27-6328-C7DE8DF322E6}"/>
                  </a:ext>
                </a:extLst>
              </p:cNvPr>
              <p:cNvGrpSpPr/>
              <p:nvPr/>
            </p:nvGrpSpPr>
            <p:grpSpPr>
              <a:xfrm>
                <a:off x="690265" y="1111136"/>
                <a:ext cx="10811447" cy="2487708"/>
                <a:chOff x="373910" y="1799845"/>
                <a:chExt cx="10811447" cy="2487708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B0D2A95-EEA9-69B1-F68A-B425C55B0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4213" y="1936445"/>
                  <a:ext cx="7772400" cy="18012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DB52F11-4F5B-5894-380C-D27906881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10" y="1799845"/>
                  <a:ext cx="10811447" cy="24877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6B83DD-40E6-F839-A935-EC376783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0568" y="1111136"/>
              <a:ext cx="7772400" cy="1817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35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885</TotalTime>
  <Words>335</Words>
  <Application>Microsoft Macintosh PowerPoint</Application>
  <PresentationFormat>Widescreen</PresentationFormat>
  <Paragraphs>53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 for everyone</dc:title>
  <dc:creator>Bartha, Kornel</dc:creator>
  <cp:lastModifiedBy>Bartha, Kornel</cp:lastModifiedBy>
  <cp:revision>23</cp:revision>
  <dcterms:created xsi:type="dcterms:W3CDTF">2023-04-04T19:01:27Z</dcterms:created>
  <dcterms:modified xsi:type="dcterms:W3CDTF">2023-04-05T09:57:25Z</dcterms:modified>
</cp:coreProperties>
</file>